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2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E3B1B-7017-42AA-9D3A-1128EFF6B5EA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FB0A5-EDBF-41FA-88B1-6603CB856E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8910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Keyword</a:t>
            </a:r>
            <a:r>
              <a:rPr lang="nb-NO" dirty="0"/>
              <a:t> </a:t>
            </a:r>
            <a:r>
              <a:rPr lang="nb-NO" dirty="0" err="1"/>
              <a:t>auction</a:t>
            </a:r>
            <a:r>
              <a:rPr lang="nb-NO" dirty="0"/>
              <a:t>: Prosessen som skjer med hver Google-søk for å bestemme hvilke annonser som skal vises for det spesifikke søk og i hvilken rekkefølge disse annonsene vises på siden.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8EB79-ABD4-4952-98CA-7172F78B112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83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A76F4D-58C2-453B-A5A2-82E4FF608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FB16FDD-5291-4173-A09E-9820469E0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8C6228-7D04-4756-85B0-9E6E4A14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65D3E5-7A28-492B-AF9A-8112746E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7C78C14-A81B-479C-8220-B81263D5B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330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C8A916-12CB-4FEF-86C5-AAB8C255A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389DC6F-C6DC-421C-8E67-DF29CF1D9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78DF26-21E2-403C-A436-7944F894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14C9DE-D62C-4772-B766-3409AE015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5A3A358-A017-46F4-AED1-0BC3FE80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542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7DB5162-DEFF-4AF7-8FB8-64418CA68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CD973DE-BD7A-419A-A79B-6AC9AB75E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D846B6-8BB7-4175-A287-EBC776A8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872F9E-23A8-4B1C-B2FE-63EA79C0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BC639A-51B8-4103-B067-F7516098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434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9793" y="0"/>
            <a:ext cx="12211793" cy="548680"/>
          </a:xfrm>
          <a:prstGeom prst="rect">
            <a:avLst/>
          </a:prstGeom>
          <a:solidFill>
            <a:srgbClr val="22222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63552" y="116632"/>
            <a:ext cx="8160907" cy="36004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</a:t>
            </a:r>
            <a:endParaRPr lang="fr-CH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48680"/>
            <a:ext cx="2419200" cy="4608512"/>
          </a:xfrm>
          <a:prstGeom prst="rect">
            <a:avLst/>
          </a:prstGeom>
          <a:noFill/>
          <a:ln>
            <a:solidFill>
              <a:srgbClr val="96CDE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buNone/>
              <a:defRPr lang="en-US" sz="1200" dirty="0" smtClean="0">
                <a:solidFill>
                  <a:schemeClr val="dk1"/>
                </a:solidFill>
              </a:defRPr>
            </a:lvl1pPr>
            <a:lvl2pPr>
              <a:defRPr lang="en-US" sz="1800" dirty="0" smtClean="0">
                <a:solidFill>
                  <a:schemeClr val="dk1"/>
                </a:solidFill>
              </a:defRPr>
            </a:lvl2pPr>
            <a:lvl3pPr>
              <a:defRPr lang="en-US" sz="1800" dirty="0" smtClean="0">
                <a:solidFill>
                  <a:schemeClr val="dk1"/>
                </a:solidFill>
              </a:defRPr>
            </a:lvl3pPr>
            <a:lvl4pPr>
              <a:defRPr lang="en-US" sz="1800" dirty="0" smtClean="0">
                <a:solidFill>
                  <a:schemeClr val="dk1"/>
                </a:solidFill>
              </a:defRPr>
            </a:lvl4pPr>
            <a:lvl5pPr>
              <a:defRPr lang="fr-CH" sz="1800" dirty="0">
                <a:solidFill>
                  <a:schemeClr val="dk1"/>
                </a:solidFill>
              </a:defRPr>
            </a:lvl5pPr>
          </a:lstStyle>
          <a:p>
            <a:pPr marL="0" lvl="0"/>
            <a:r>
              <a:rPr lang="fr-CH" dirty="0" err="1"/>
              <a:t>partner_network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437553" y="548681"/>
            <a:ext cx="2419200" cy="2318737"/>
          </a:xfrm>
          <a:prstGeom prst="rect">
            <a:avLst/>
          </a:prstGeom>
          <a:noFill/>
          <a:ln>
            <a:solidFill>
              <a:srgbClr val="96CDE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buNone/>
              <a:defRPr lang="en-US" sz="1200" smtClean="0">
                <a:solidFill>
                  <a:schemeClr val="dk1"/>
                </a:solidFill>
              </a:defRPr>
            </a:lvl1pPr>
            <a:lvl2pPr>
              <a:defRPr lang="en-US" sz="1800" smtClean="0">
                <a:solidFill>
                  <a:schemeClr val="dk1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fr-CH" sz="1800">
                <a:solidFill>
                  <a:schemeClr val="dk1"/>
                </a:solidFill>
              </a:defRPr>
            </a:lvl5pPr>
          </a:lstStyle>
          <a:p>
            <a:pPr marL="0" lvl="0"/>
            <a:r>
              <a:rPr lang="fr-CH" sz="1200" dirty="0" err="1"/>
              <a:t>key_activities</a:t>
            </a:r>
            <a:endParaRPr lang="fr-CH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880589" y="548680"/>
            <a:ext cx="2419200" cy="4608000"/>
          </a:xfrm>
          <a:prstGeom prst="rect">
            <a:avLst/>
          </a:prstGeom>
          <a:noFill/>
          <a:ln>
            <a:solidFill>
              <a:srgbClr val="96CDE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buNone/>
              <a:defRPr lang="en-US" sz="1200" smtClean="0">
                <a:solidFill>
                  <a:schemeClr val="dk1"/>
                </a:solidFill>
              </a:defRPr>
            </a:lvl1pPr>
            <a:lvl2pPr>
              <a:defRPr lang="en-US" sz="1800" smtClean="0">
                <a:solidFill>
                  <a:schemeClr val="dk1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fr-CH" sz="1800">
                <a:solidFill>
                  <a:schemeClr val="dk1"/>
                </a:solidFill>
              </a:defRPr>
            </a:lvl5pPr>
          </a:lstStyle>
          <a:p>
            <a:r>
              <a:rPr lang="fr-CH" sz="1200" dirty="0" err="1"/>
              <a:t>value_proposition</a:t>
            </a:r>
            <a:endParaRPr lang="fr-CH" sz="1200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42732" y="2867417"/>
            <a:ext cx="2419200" cy="2289776"/>
          </a:xfrm>
          <a:prstGeom prst="rect">
            <a:avLst/>
          </a:prstGeom>
          <a:noFill/>
          <a:ln>
            <a:solidFill>
              <a:srgbClr val="96CDE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buNone/>
              <a:defRPr lang="en-US" sz="1200" smtClean="0">
                <a:solidFill>
                  <a:schemeClr val="dk1"/>
                </a:solidFill>
              </a:defRPr>
            </a:lvl1pPr>
            <a:lvl2pPr>
              <a:defRPr lang="en-US" sz="1800" smtClean="0">
                <a:solidFill>
                  <a:schemeClr val="dk1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fr-CH" sz="1800">
                <a:solidFill>
                  <a:schemeClr val="dk1"/>
                </a:solidFill>
              </a:defRPr>
            </a:lvl5pPr>
          </a:lstStyle>
          <a:p>
            <a:pPr marL="0" lvl="0"/>
            <a:r>
              <a:rPr lang="fr-CH" sz="1200" dirty="0" err="1"/>
              <a:t>key_resources</a:t>
            </a:r>
            <a:endParaRPr lang="fr-CH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" y="5157193"/>
            <a:ext cx="6076951" cy="1691649"/>
          </a:xfrm>
          <a:prstGeom prst="rect">
            <a:avLst/>
          </a:prstGeom>
          <a:noFill/>
          <a:ln>
            <a:solidFill>
              <a:srgbClr val="96CDE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buNone/>
              <a:defRPr lang="en-US" sz="1200" smtClean="0">
                <a:solidFill>
                  <a:schemeClr val="dk1"/>
                </a:solidFill>
              </a:defRPr>
            </a:lvl1pPr>
            <a:lvl2pPr>
              <a:defRPr lang="en-US" sz="1800" smtClean="0">
                <a:solidFill>
                  <a:schemeClr val="dk1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fr-CH" sz="1800">
                <a:solidFill>
                  <a:schemeClr val="dk1"/>
                </a:solidFill>
              </a:defRPr>
            </a:lvl5pPr>
          </a:lstStyle>
          <a:p>
            <a:r>
              <a:rPr lang="fr-CH" sz="1200" dirty="0" err="1"/>
              <a:t>cost_structure</a:t>
            </a:r>
            <a:endParaRPr lang="fr-CH" sz="1200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076648" y="5159367"/>
            <a:ext cx="6105600" cy="1692000"/>
          </a:xfrm>
          <a:prstGeom prst="rect">
            <a:avLst/>
          </a:prstGeom>
          <a:noFill/>
          <a:ln>
            <a:solidFill>
              <a:srgbClr val="96CDE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buNone/>
              <a:defRPr lang="en-US" sz="1200" smtClean="0">
                <a:solidFill>
                  <a:schemeClr val="dk1"/>
                </a:solidFill>
              </a:defRPr>
            </a:lvl1pPr>
            <a:lvl2pPr>
              <a:defRPr lang="en-US" sz="1800" smtClean="0">
                <a:solidFill>
                  <a:schemeClr val="dk1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fr-CH" sz="1800">
                <a:solidFill>
                  <a:schemeClr val="dk1"/>
                </a:solidFill>
              </a:defRPr>
            </a:lvl5pPr>
          </a:lstStyle>
          <a:p>
            <a:r>
              <a:rPr lang="fr-CH" sz="1200" dirty="0" err="1"/>
              <a:t>revenue_streams</a:t>
            </a:r>
            <a:endParaRPr lang="fr-CH" sz="1200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301532" y="548681"/>
            <a:ext cx="2419200" cy="2318737"/>
          </a:xfrm>
          <a:prstGeom prst="rect">
            <a:avLst/>
          </a:prstGeom>
          <a:noFill/>
          <a:ln>
            <a:solidFill>
              <a:srgbClr val="96CDE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buNone/>
              <a:defRPr lang="en-US" sz="1200" smtClean="0">
                <a:solidFill>
                  <a:schemeClr val="dk1"/>
                </a:solidFill>
              </a:defRPr>
            </a:lvl1pPr>
            <a:lvl2pPr>
              <a:defRPr lang="en-US" sz="1800" smtClean="0">
                <a:solidFill>
                  <a:schemeClr val="dk1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fr-CH" sz="1800">
                <a:solidFill>
                  <a:schemeClr val="dk1"/>
                </a:solidFill>
              </a:defRPr>
            </a:lvl5pPr>
          </a:lstStyle>
          <a:p>
            <a:r>
              <a:rPr lang="fr-CH" sz="1200" dirty="0" err="1"/>
              <a:t>customer_relationship</a:t>
            </a:r>
            <a:endParaRPr lang="fr-CH" sz="1200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305435" y="2867450"/>
            <a:ext cx="2419200" cy="2289600"/>
          </a:xfrm>
          <a:prstGeom prst="rect">
            <a:avLst/>
          </a:prstGeom>
          <a:noFill/>
          <a:ln>
            <a:solidFill>
              <a:srgbClr val="96CDE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buNone/>
              <a:defRPr lang="en-US" sz="1200" smtClean="0">
                <a:solidFill>
                  <a:schemeClr val="dk1"/>
                </a:solidFill>
              </a:defRPr>
            </a:lvl1pPr>
            <a:lvl2pPr>
              <a:defRPr lang="en-US" sz="1800" smtClean="0">
                <a:solidFill>
                  <a:schemeClr val="dk1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fr-CH" sz="1800">
                <a:solidFill>
                  <a:schemeClr val="dk1"/>
                </a:solidFill>
              </a:defRPr>
            </a:lvl5pPr>
          </a:lstStyle>
          <a:p>
            <a:r>
              <a:rPr lang="fr-CH" sz="1200" dirty="0" err="1"/>
              <a:t>channels</a:t>
            </a:r>
            <a:endParaRPr lang="fr-CH" sz="1200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732149" y="548680"/>
            <a:ext cx="2448000" cy="4608000"/>
          </a:xfrm>
          <a:prstGeom prst="rect">
            <a:avLst/>
          </a:prstGeom>
          <a:noFill/>
          <a:ln>
            <a:solidFill>
              <a:srgbClr val="96CDE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buNone/>
              <a:defRPr lang="en-US" sz="1200" smtClean="0">
                <a:solidFill>
                  <a:schemeClr val="dk1"/>
                </a:solidFill>
              </a:defRPr>
            </a:lvl1pPr>
            <a:lvl2pPr>
              <a:defRPr lang="en-US" sz="1800" smtClean="0">
                <a:solidFill>
                  <a:schemeClr val="dk1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fr-CH" sz="1800">
                <a:solidFill>
                  <a:schemeClr val="dk1"/>
                </a:solidFill>
              </a:defRPr>
            </a:lvl5pPr>
          </a:lstStyle>
          <a:p>
            <a:r>
              <a:rPr lang="fr-CH" sz="1200" dirty="0" err="1"/>
              <a:t>customer_segments</a:t>
            </a:r>
            <a:endParaRPr lang="fr-CH" sz="1200" dirty="0"/>
          </a:p>
        </p:txBody>
      </p:sp>
      <p:pic>
        <p:nvPicPr>
          <p:cNvPr id="1026" name="Picture 2" descr="C:\Users\boris\Dropbox\BMFoundry\02 BMWebApp\DEsign\Materials\report icons\report_ch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60362" y="2839889"/>
            <a:ext cx="415991" cy="3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oris\Dropbox\BMFoundry\02 BMWebApp\DEsign\Materials\report icons\report_c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60363" y="514751"/>
            <a:ext cx="415991" cy="3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oris\Dropbox\BMFoundry\02 BMWebApp\DEsign\Materials\report icons\report_cs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5171" y="536870"/>
            <a:ext cx="415991" cy="3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oris\Dropbox\BMFoundry\02 BMWebApp\DEsign\Materials\report icons\report_cst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0010" y="5157193"/>
            <a:ext cx="415991" cy="3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oris\Dropbox\BMFoundry\02 BMWebApp\DEsign\Materials\report icons\report_ka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3819" y="563927"/>
            <a:ext cx="415991" cy="3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oris\Dropbox\BMFoundry\02 BMWebApp\DEsign\Materials\report icons\report_kp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553" y="563928"/>
            <a:ext cx="415991" cy="3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boris\Dropbox\BMFoundry\02 BMWebApp\DEsign\Materials\report icons\report_kr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7809" y="2852937"/>
            <a:ext cx="415991" cy="3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boris\Dropbox\BMFoundry\02 BMWebApp\DEsign\Materials\report icons\report_rs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35106" y="5157193"/>
            <a:ext cx="415991" cy="3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boris\Dropbox\BMFoundry\02 BMWebApp\DEsign\Materials\report icons\report_vp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64086" y="536870"/>
            <a:ext cx="415991" cy="3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349" y="143768"/>
            <a:ext cx="2016224" cy="29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37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A881C4-4802-4082-821E-F591FA3A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BF972B-37C4-43D9-9BB8-B6FD9AB13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7D09C8-12F9-4047-88C0-6BF4D460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0A2D14-5B03-471B-BE40-0A98246E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7CA54BA-E699-477C-B561-DCF223A0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17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E0BFFF-8F81-4790-AB42-792ACC099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54C93A-1C80-4D31-9ED5-E29330263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0D81479-99AA-4010-8E08-3CAEE972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567E6C-59C0-4131-8BC6-C1C85697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71DFD2F-3F02-4E8A-A5BA-932A1700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887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395DBF-F86E-4BA6-A2B6-78F735E6B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D6DED5-A616-4F29-A513-B11495B88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E38CD8-AEFB-413C-8F6C-156A74A1E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EEA75FF-F885-4B25-BB46-D535DDD1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91ED419-9506-4DE2-98AB-0676B6F1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8A2E6E9-ACC7-4CC7-9C12-ACD05BC7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16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7B51B5-6571-4DA8-98E7-6946B7AA1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472DA0F-F1CC-4878-85EC-FF398241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123FB26-B1FC-46C0-974C-9CEF4ACAA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A002B61-32E0-4D0E-A7D9-A67800135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995B29E-8D7A-43CE-8D54-E2ECE4C2C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2034881-F1C2-440E-83F1-4C295ED1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0AD7D1A-1D01-4572-8745-9A49BF91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94C0EBE-8C3C-4DFB-BB41-82CA7E4CE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700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064C7D-A2EA-4F3C-9AD8-842517974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80FC9C5-8BAE-4639-91C0-E4E9DA8C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4AD1CB-5C2A-493C-87E0-079ED6222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5325F64-93D3-4985-BD3A-4024220C0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85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031A62B-BC0E-4335-8DBD-F677D167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C9304D5-CA09-4A6F-A4BD-E99742E6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2EA57CB-DFEE-4B86-98F5-8382B22D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78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BDD6BE-49F5-4E79-ABFC-7DB49692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00F303-EC19-4FBA-B527-2E740F561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1676CF1-846D-47B4-A5AB-1F1B1485C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8FB18B1-B7E7-436E-8711-6225B198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E86A4A2-B589-4C15-BB0F-1D727E49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E8B353A-D55E-4C45-AAB3-EA97EEC7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064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26D6B5-C9A5-44D1-A354-A3A1EE645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694A51F-8FEB-44D9-A760-1C8A674566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DCAA09-823F-4A14-B107-22E7E3F7C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894431-A87F-4C16-90B6-950229EF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669381-862B-4648-BA3F-ACF38399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D43D4E-349C-4C53-9D87-239044A8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48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E1FE9E9-29FF-439D-88D9-CECE7A3D8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337D55B-37D8-46A0-800E-4BF57CB21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F948D7-D6D1-4A5C-AF8B-668BE6806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E3971-73B5-4CCC-A3AD-76F37D32CA5C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B82730-2EF4-4635-BBF9-7223586C5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65206C-9CDE-4023-94B2-906A5F694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BD43-B04B-4E2D-AD10-03A6927FE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64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Bedrift</a:t>
            </a:r>
            <a:r>
              <a:rPr lang="en-US" dirty="0"/>
              <a:t> 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Key Partnerships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Key Activities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Value Propositions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>
                <a:latin typeface="Helvetica" panose="020B0604020202020204" pitchFamily="34" charset="0"/>
                <a:cs typeface="Helvetica" panose="020B0604020202020204" pitchFamily="34" charset="0"/>
              </a:rPr>
              <a:t>Key Resources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Cost Structure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Revenue Streams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Customer Relationships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Channels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Customer Segments</a:t>
            </a:r>
          </a:p>
        </p:txBody>
      </p:sp>
      <p:sp>
        <p:nvSpPr>
          <p:cNvPr id="34" name="AutoShape 25"/>
          <p:cNvSpPr/>
          <p:nvPr/>
        </p:nvSpPr>
        <p:spPr>
          <a:xfrm>
            <a:off x="9963819" y="1038992"/>
            <a:ext cx="1478253" cy="928209"/>
          </a:xfrm>
          <a:prstGeom prst="rect">
            <a:avLst/>
          </a:prstGeom>
          <a:solidFill>
            <a:srgbClr val="CBFF97"/>
          </a:solidFill>
          <a:effectLst>
            <a:outerShdw blurRad="50800" dist="38100" dir="2700000" rotWithShape="0">
              <a:prstClr val="black">
                <a:alpha val="40000"/>
              </a:prstClr>
            </a:outerShdw>
          </a:effectLst>
        </p:spPr>
        <p:txBody>
          <a:bodyPr wrap="square" anchor="ctr">
            <a:normAutofit/>
          </a:bodyPr>
          <a:lstStyle/>
          <a:p>
            <a:pPr algn="ctr"/>
            <a:endParaRPr lang="en-US" sz="1600" b="1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5" name="AutoShape 25">
            <a:extLst>
              <a:ext uri="{FF2B5EF4-FFF2-40B4-BE49-F238E27FC236}">
                <a16:creationId xmlns:a16="http://schemas.microsoft.com/office/drawing/2014/main" id="{6BF77E00-6D52-4DA6-9CB8-B548E6DD5EB1}"/>
              </a:ext>
            </a:extLst>
          </p:cNvPr>
          <p:cNvSpPr/>
          <p:nvPr/>
        </p:nvSpPr>
        <p:spPr>
          <a:xfrm>
            <a:off x="10081493" y="1633514"/>
            <a:ext cx="1478253" cy="928209"/>
          </a:xfrm>
          <a:prstGeom prst="rect">
            <a:avLst/>
          </a:prstGeom>
          <a:solidFill>
            <a:srgbClr val="FFEB64"/>
          </a:solidFill>
          <a:effectLst>
            <a:outerShdw blurRad="50800" dist="38100" dir="2700000" rotWithShape="0">
              <a:prstClr val="black">
                <a:alpha val="40000"/>
              </a:prstClr>
            </a:outerShdw>
          </a:effectLst>
        </p:spPr>
        <p:txBody>
          <a:bodyPr wrap="square" anchor="ctr">
            <a:normAutofit/>
          </a:bodyPr>
          <a:lstStyle/>
          <a:p>
            <a:pPr algn="ctr"/>
            <a:endParaRPr lang="en-US" sz="1400" b="1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8" name="AutoShape 25">
            <a:extLst>
              <a:ext uri="{FF2B5EF4-FFF2-40B4-BE49-F238E27FC236}">
                <a16:creationId xmlns:a16="http://schemas.microsoft.com/office/drawing/2014/main" id="{096F646B-491A-47E6-B4C6-52C42C38C373}"/>
              </a:ext>
            </a:extLst>
          </p:cNvPr>
          <p:cNvSpPr/>
          <p:nvPr/>
        </p:nvSpPr>
        <p:spPr>
          <a:xfrm>
            <a:off x="10543718" y="2169627"/>
            <a:ext cx="1478253" cy="928209"/>
          </a:xfrm>
          <a:prstGeom prst="rect">
            <a:avLst/>
          </a:prstGeom>
          <a:solidFill>
            <a:srgbClr val="FFC9FF"/>
          </a:solidFill>
          <a:effectLst>
            <a:outerShdw blurRad="50800" dist="38100" dir="2700000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/>
            <a:endParaRPr lang="en-US" sz="1400" b="1" dirty="0">
              <a:solidFill>
                <a:srgbClr val="00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3406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D70597EF8FC3479D73AF341A8D72D7" ma:contentTypeVersion="9" ma:contentTypeDescription="Opprett et nytt dokument." ma:contentTypeScope="" ma:versionID="7915acadcd8c779c90473d3433ec9586">
  <xsd:schema xmlns:xsd="http://www.w3.org/2001/XMLSchema" xmlns:xs="http://www.w3.org/2001/XMLSchema" xmlns:p="http://schemas.microsoft.com/office/2006/metadata/properties" xmlns:ns2="7208eb78-b508-4f2f-bbbb-23962ce28a02" targetNamespace="http://schemas.microsoft.com/office/2006/metadata/properties" ma:root="true" ma:fieldsID="2c8d788ab40cc9d1c14748bf23a36378" ns2:_="">
    <xsd:import namespace="7208eb78-b508-4f2f-bbbb-23962ce28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8eb78-b508-4f2f-bbbb-23962ce28a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2A3F8B-77DD-422C-983A-EFF2ACC2595F}"/>
</file>

<file path=customXml/itemProps2.xml><?xml version="1.0" encoding="utf-8"?>
<ds:datastoreItem xmlns:ds="http://schemas.openxmlformats.org/officeDocument/2006/customXml" ds:itemID="{4FCA932B-7493-46D1-95CC-6F101C051252}"/>
</file>

<file path=customXml/itemProps3.xml><?xml version="1.0" encoding="utf-8"?>
<ds:datastoreItem xmlns:ds="http://schemas.openxmlformats.org/officeDocument/2006/customXml" ds:itemID="{5B3BF7E4-22CF-4ECE-842E-0B6C1D8814C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Office-tema</vt:lpstr>
      <vt:lpstr>Bedrift 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Bedrift AS</dc:title>
  <dc:creator>Roger Ulvestad</dc:creator>
  <cp:lastModifiedBy>Roger Ulvestad</cp:lastModifiedBy>
  <cp:revision>1</cp:revision>
  <dcterms:created xsi:type="dcterms:W3CDTF">2019-01-31T20:26:15Z</dcterms:created>
  <dcterms:modified xsi:type="dcterms:W3CDTF">2019-01-31T20:26:35Z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0x010100B9D70597EF8FC3479D73AF341A8D72D7</vt:lpwstr>
  </property>
</Properties>
</file>